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1" r:id="rId4"/>
    <p:sldId id="283" r:id="rId5"/>
    <p:sldId id="272" r:id="rId6"/>
    <p:sldId id="279" r:id="rId7"/>
    <p:sldId id="285" r:id="rId8"/>
    <p:sldId id="288" r:id="rId9"/>
    <p:sldId id="273" r:id="rId10"/>
    <p:sldId id="261" r:id="rId11"/>
    <p:sldId id="274" r:id="rId12"/>
    <p:sldId id="275" r:id="rId13"/>
    <p:sldId id="281" r:id="rId14"/>
    <p:sldId id="276" r:id="rId15"/>
    <p:sldId id="286" r:id="rId16"/>
    <p:sldId id="282" r:id="rId17"/>
    <p:sldId id="267" r:id="rId18"/>
    <p:sldId id="265" r:id="rId19"/>
    <p:sldId id="268" r:id="rId20"/>
    <p:sldId id="264" r:id="rId21"/>
    <p:sldId id="259" r:id="rId22"/>
    <p:sldId id="277" r:id="rId2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857"/>
    <a:srgbClr val="F26522"/>
    <a:srgbClr val="F58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76781" autoAdjust="0"/>
  </p:normalViewPr>
  <p:slideViewPr>
    <p:cSldViewPr snapToGrid="0" showGuides="1">
      <p:cViewPr>
        <p:scale>
          <a:sx n="53" d="100"/>
          <a:sy n="53" d="100"/>
        </p:scale>
        <p:origin x="98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7D822-B7F3-4B28-B60E-E05BFA8A689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AAACA-879B-4774-9877-701F69EB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1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2D433-C12A-42ED-AF70-AD27DD26CC9A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01C1-987B-41AC-ADB9-BB497AF82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nnepintech.edu/current-students/student-life-and-career-development/student-clubs/club-resourc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ennepintech.edu/current-students/student-life-and-career-development/student-life-board.html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nnepintech.edu/current-students/student-life-and-career-development/student-life-board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4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All Club/Organization Purchase Requisitions should be submitted to Sheila</a:t>
            </a:r>
          </a:p>
          <a:p>
            <a:pPr lvl="2"/>
            <a:r>
              <a:rPr lang="en-US" i="1" dirty="0" smtClean="0"/>
              <a:t>Must have email address for vendor</a:t>
            </a:r>
          </a:p>
          <a:p>
            <a:pPr lvl="1"/>
            <a:r>
              <a:rPr lang="en-US" dirty="0" smtClean="0"/>
              <a:t>Use Purchase Requisition and RAISE forms on </a:t>
            </a:r>
            <a:r>
              <a:rPr lang="en-US" dirty="0" smtClean="0">
                <a:hlinkClick r:id="rId3"/>
              </a:rPr>
              <a:t>Club/Organization Resources Webpage</a:t>
            </a:r>
            <a:endParaRPr lang="en-US" dirty="0" smtClean="0"/>
          </a:p>
          <a:p>
            <a:pPr lvl="1"/>
            <a:r>
              <a:rPr lang="en-US" dirty="0" smtClean="0"/>
              <a:t>Please review </a:t>
            </a:r>
            <a:r>
              <a:rPr lang="en-US" dirty="0" smtClean="0">
                <a:hlinkClick r:id="rId4"/>
              </a:rPr>
              <a:t>Student Life Board</a:t>
            </a:r>
            <a:r>
              <a:rPr lang="en-US" dirty="0" smtClean="0"/>
              <a:t> bylaws when requesting funding (will be approved by 9/19/18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 Clubs must match 50% of travel costs provided by </a:t>
            </a:r>
            <a:br>
              <a:rPr lang="en-US" dirty="0" smtClean="0"/>
            </a:br>
            <a:r>
              <a:rPr lang="en-US" dirty="0" smtClean="0"/>
              <a:t>Student Life Board</a:t>
            </a:r>
          </a:p>
          <a:p>
            <a:pPr lvl="1" algn="l"/>
            <a:r>
              <a:rPr lang="en-US" dirty="0" smtClean="0"/>
              <a:t>New Travel Pre-approval Forms on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Club/Organizations Resources Webpage</a:t>
            </a:r>
            <a:endParaRPr lang="en-US" dirty="0" smtClean="0"/>
          </a:p>
          <a:p>
            <a:pPr lvl="0" algn="l"/>
            <a:endParaRPr lang="en-US" dirty="0" smtClean="0"/>
          </a:p>
          <a:p>
            <a:pPr lvl="1" algn="l"/>
            <a:endParaRPr lang="en-US" dirty="0" smtClean="0"/>
          </a:p>
          <a:p>
            <a:pPr lvl="1"/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1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Sheila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5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40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0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96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2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2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5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Create Open Purchase Orders at the beginning of the year for things you know you’ll be purchasing (Catering, US Bank, etc</a:t>
            </a:r>
            <a:r>
              <a:rPr lang="en-US" dirty="0" smtClean="0"/>
              <a:t>.)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If</a:t>
            </a:r>
            <a:r>
              <a:rPr lang="en-US" baseline="0" dirty="0" smtClean="0"/>
              <a:t> you have budget and need to purchase things right away create open PO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Encourage club leaders to attend Student Senate, will benefit when asking for funding.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Others?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Senate Meetings (12 – 1 pm)</a:t>
            </a:r>
          </a:p>
          <a:p>
            <a:pPr lvl="1"/>
            <a:r>
              <a:rPr lang="en-US" dirty="0" smtClean="0"/>
              <a:t>EPC – 1</a:t>
            </a:r>
            <a:r>
              <a:rPr lang="en-US" baseline="30000" dirty="0" smtClean="0"/>
              <a:t>st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Wednesdays of the Month (except for breaks) </a:t>
            </a:r>
          </a:p>
          <a:p>
            <a:pPr lvl="1"/>
            <a:r>
              <a:rPr lang="en-US" dirty="0" smtClean="0"/>
              <a:t>BPC – 2</a:t>
            </a:r>
            <a:r>
              <a:rPr lang="en-US" baseline="30000" dirty="0" smtClean="0"/>
              <a:t>nd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Wednesdays of the Month (except for breaks) </a:t>
            </a:r>
          </a:p>
          <a:p>
            <a:pPr lvl="1"/>
            <a:r>
              <a:rPr lang="en-US" dirty="0" smtClean="0"/>
              <a:t>Student Life Board Meetings (1:15 pm)</a:t>
            </a:r>
          </a:p>
          <a:p>
            <a:pPr lvl="1"/>
            <a:r>
              <a:rPr lang="en-US" dirty="0" smtClean="0"/>
              <a:t>Video Conference on Both Campuses (F107) </a:t>
            </a:r>
          </a:p>
          <a:p>
            <a:pPr lvl="1"/>
            <a:r>
              <a:rPr lang="en-US" dirty="0" smtClean="0"/>
              <a:t>Usually on the 3</a:t>
            </a:r>
            <a:r>
              <a:rPr lang="en-US" baseline="30000" dirty="0" smtClean="0"/>
              <a:t>rd</a:t>
            </a:r>
            <a:r>
              <a:rPr lang="en-US" dirty="0" smtClean="0"/>
              <a:t> Wednesday of each Month, official dates listed</a:t>
            </a:r>
          </a:p>
          <a:p>
            <a:pPr marL="457200" lvl="1" indent="0">
              <a:buNone/>
            </a:pPr>
            <a:r>
              <a:rPr lang="en-US" dirty="0" smtClean="0"/>
              <a:t>   on </a:t>
            </a:r>
            <a:r>
              <a:rPr lang="en-US" dirty="0" smtClean="0">
                <a:hlinkClick r:id="rId3"/>
              </a:rPr>
              <a:t>Student Life Board Webpage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40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Jese is Part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5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 smtClean="0">
                <a:solidFill>
                  <a:srgbClr val="F26522"/>
                </a:solidFill>
              </a:rPr>
              <a:t>Sue</a:t>
            </a:r>
            <a:endParaRPr lang="en-US" sz="1200" b="1" dirty="0">
              <a:solidFill>
                <a:srgbClr val="F2652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09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2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full participation- meet regularly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Oversee selection and training of club leaders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relationships with club leaders/members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events/activities conform to HTC’s policies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Oversee the club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signature authority for paperwork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Oversee campus travel and paperwork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events/activities conform to HTC’s policies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 the club budget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signature authority for paperwork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 campus travel and paperwork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3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 Highly</a:t>
            </a:r>
            <a:r>
              <a:rPr lang="en-US" baseline="0" dirty="0" smtClean="0"/>
              <a:t> encouraged to attend the trainings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has to be sent once a month </a:t>
            </a:r>
          </a:p>
          <a:p>
            <a:endParaRPr lang="en-US" dirty="0" smtClean="0"/>
          </a:p>
          <a:p>
            <a:r>
              <a:rPr lang="en-US" dirty="0" smtClean="0"/>
              <a:t>Link to the form in</a:t>
            </a:r>
            <a:r>
              <a:rPr lang="en-US" baseline="0" dirty="0" smtClean="0"/>
              <a:t> the email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01C1-987B-41AC-ADB9-BB497AF827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C60B-436A-4506-84BD-AF486CDF941E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9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3027-57EB-48EE-9D0F-C339AEDB38AA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3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C5C-7B03-49B4-9760-66A88735FEA4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094-D42E-44E2-92FD-D541024B0294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B4B0-9468-4074-B17A-FE52CF06050E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0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DE5B-A192-45C9-BA6F-70D43CE45E9E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55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A6B7-6899-476D-9D21-8E5AB308EA1B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70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AB7-54C2-4C77-8E94-8E34587D9823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2DC-6CAC-4D6C-9CD4-72EB5CB0E6DD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58C801-2625-4B63-A3C9-375FBF003B4E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40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B624-4209-4457-8908-EAE834A82B18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2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6A5C8F-2D1A-4D70-970B-05F7ABE517DC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*Student Senate exempt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234F68-8117-4116-B838-91527E15CFF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5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nnepintech.edu/current-students/student-life-and-career-development/catering-menu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nnepintech.edu/current-students/student-life-and-career-development/student-clubs/club-resource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tcstudentlife.s3.amazonaws.com/Club_Guidebook_FY18_4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nnepintech.edu/current-students/student-life-and-career-development/student-senat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nnepintech.edu/current-students/student-life-and-career-development/student-life-board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hennepintech.edu/current-students/student-life-and-career-development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Harper@hennepintech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mailto:Jese.Ledbetter@hennepintech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m.maxient.com/reportingform.php?HennepinTC&amp;layout_id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6593" y="532757"/>
            <a:ext cx="12904631" cy="2441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CLUB ADVISOR TRAINING</a:t>
            </a:r>
            <a:r>
              <a:rPr lang="en-US" sz="6000" b="1" dirty="0" smtClean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b="1" dirty="0" smtClean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200" b="1" dirty="0">
              <a:solidFill>
                <a:srgbClr val="F265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293803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17" y="1988820"/>
            <a:ext cx="5642610" cy="11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67" y="682580"/>
            <a:ext cx="11500833" cy="7456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PROCEDURES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1831"/>
            <a:ext cx="10601459" cy="402619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232929"/>
            <a:ext cx="4782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Purchase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order must be generated before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ordering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notice two weeks ahead of time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information 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website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7320" y="3232929"/>
            <a:ext cx="507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 club purchase requisitions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Sheila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Purchase Requisition and RAISE forms 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club/organization Resources website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1980" y="1931831"/>
            <a:ext cx="517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Procedures</a:t>
            </a:r>
          </a:p>
        </p:txBody>
      </p:sp>
    </p:spTree>
    <p:extLst>
      <p:ext uri="{BB962C8B-B14F-4D97-AF65-F5344CB8AC3E}">
        <p14:creationId xmlns:p14="http://schemas.microsoft.com/office/powerpoint/2010/main" val="2152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 AND AGENDAS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0072" y="1846261"/>
            <a:ext cx="5172982" cy="4022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017" y="2118687"/>
            <a:ext cx="55213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take minutes?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record of what was decided at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Clarification and understanding among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as documentation for 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 should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attended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decided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74" y="321972"/>
            <a:ext cx="10058400" cy="99038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TRAVEL UPDATE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204" y="1895157"/>
            <a:ext cx="9135145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out of state travel for the year of FY22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conferences/training opportunities are highly encouraged. </a:t>
            </a:r>
            <a:r>
              <a:rPr lang="en-US" b="1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person conferences must be approved by the COVID committee).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paperwork at the beginning of each semester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student paperwork available 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website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aperwork must be complete with required signatures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Last minute requests will not be honored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FUNDRAISING/BUDGETS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280" y="1845734"/>
            <a:ext cx="100584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Fundraising dollars can only be used to support Hennepin Technical College programs, students, and/or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activities.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Fundraising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dollars cannot benefit any one particular individual or outside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solicitation materials, text, and prospect lists must be approved by the HTC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Fundraising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funds must be received and deposited into the HTC Foundation.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amount raised to the Director of Student Life and Chief Advancement and Communications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Officer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immediately following completion of the fundraising activity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EF9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questions regarding fundraising contact: Stephen </a:t>
            </a:r>
            <a:r>
              <a:rPr lang="en-US" sz="2400" b="1" dirty="0" smtClean="0">
                <a:solidFill>
                  <a:srgbClr val="EF9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Harper</a:t>
            </a:r>
          </a:p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Hennepin Technical College Foundation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Fundraiser Approval Form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55" y="495497"/>
            <a:ext cx="4064845" cy="4862887"/>
          </a:xfrm>
          <a:prstGeom prst="rect">
            <a:avLst/>
          </a:prstGeom>
          <a:effectLst>
            <a:outerShdw blurRad="11303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582798" y="1269137"/>
            <a:ext cx="6481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Funding and financial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Club funding/fundraising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Event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Purchasing/Student Travel Procedures </a:t>
            </a:r>
            <a:endParaRPr lang="en-US" sz="2800" b="1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573085" y="3735047"/>
            <a:ext cx="5782614" cy="143810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advisors responsibility to know the policies and procedures in the </a:t>
            </a:r>
            <a:r>
              <a:rPr lang="en-US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Guidebook</a:t>
            </a:r>
            <a:r>
              <a:rPr lang="en-US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help students through the different processes</a:t>
            </a:r>
            <a:r>
              <a:rPr lang="en-US" b="1" i="1" dirty="0" smtClean="0">
                <a:solidFill>
                  <a:srgbClr val="F58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Reach out if you have questions!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RECRUITING NEW MEMBERS 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783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 at Student Senate Meetings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current members to promote the club in their classes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virtual ‘meet and greet’ via zoom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other clubs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on D2L via senate page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5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294843"/>
            <a:ext cx="10058400" cy="1450757"/>
          </a:xfrm>
        </p:spPr>
        <p:txBody>
          <a:bodyPr>
            <a:normAutofit/>
          </a:bodyPr>
          <a:lstStyle/>
          <a:p>
            <a:r>
              <a:rPr lang="en-US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Connected </a:t>
            </a: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5767" y="2119146"/>
            <a:ext cx="3415745" cy="149362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163" y="2160977"/>
            <a:ext cx="3672712" cy="14517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8179" y="3986320"/>
            <a:ext cx="6309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Store Club files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Communicate via chat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Club members can join a “team”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Host meetings via video (club members</a:t>
            </a:r>
            <a:r>
              <a:rPr lang="en-US" sz="24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7540" y="3986320"/>
            <a:ext cx="5256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Host club meetings (link can be shared with non members) </a:t>
            </a:r>
          </a:p>
        </p:txBody>
      </p:sp>
    </p:spTree>
    <p:extLst>
      <p:ext uri="{BB962C8B-B14F-4D97-AF65-F5344CB8AC3E}">
        <p14:creationId xmlns:p14="http://schemas.microsoft.com/office/powerpoint/2010/main" val="294789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CURRENT!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your Club social media up-to-date?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59" y="2946602"/>
            <a:ext cx="2131079" cy="2131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66" y="3034212"/>
            <a:ext cx="2362541" cy="2362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73" y="2780833"/>
            <a:ext cx="2615920" cy="26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8996" y="262540"/>
            <a:ext cx="10058400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FROM CLUB ADVISORS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0408" y="2419031"/>
            <a:ext cx="11190812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Purchase Orders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specific (US Bank, etc.)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leaders should be attending Student Senate meetings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31396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MEETINGS TO KNOW ABOUT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1883333"/>
            <a:ext cx="10735056" cy="4023360"/>
          </a:xfrm>
        </p:spPr>
        <p:txBody>
          <a:bodyPr>
            <a:noAutofit/>
          </a:bodyPr>
          <a:lstStyle/>
          <a:p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Senate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Meetings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EPC – 1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&amp; 3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Wednesdays of the Month (except for breaks)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BPC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2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&amp; 4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Wednesdays of the Month (except for breaks) </a:t>
            </a:r>
          </a:p>
          <a:p>
            <a:pPr marL="201168" lvl="1" indent="0" algn="ctr">
              <a:buNone/>
            </a:pPr>
            <a:r>
              <a:rPr lang="en-US" sz="28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zoom! </a:t>
            </a:r>
            <a:r>
              <a:rPr lang="en-US" sz="28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on-campus option</a:t>
            </a:r>
            <a:endParaRPr lang="en-US" sz="2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Student Life Board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Meetings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Dates available 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Student Life Board Page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098" y="415033"/>
            <a:ext cx="10058400" cy="145075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67690"/>
            <a:ext cx="10256520" cy="37755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Introductions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Importance of Club involvement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Your role as an advisor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Learn to Live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Club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Club procedures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Staying Connected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24318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4773" y="1502688"/>
            <a:ext cx="100472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Sept</a:t>
            </a:r>
            <a:r>
              <a:rPr lang="en-US" sz="2400" b="1" dirty="0"/>
              <a:t>. </a:t>
            </a:r>
            <a:r>
              <a:rPr lang="en-US" sz="2400" b="1" dirty="0" smtClean="0"/>
              <a:t>24</a:t>
            </a:r>
            <a:r>
              <a:rPr lang="en-US" sz="2400" b="1" dirty="0"/>
              <a:t>	     </a:t>
            </a:r>
            <a:r>
              <a:rPr lang="en-US" sz="2400" dirty="0"/>
              <a:t>Student Club </a:t>
            </a:r>
            <a:r>
              <a:rPr lang="en-US" sz="2400" dirty="0" smtClean="0"/>
              <a:t>Leader Training </a:t>
            </a:r>
            <a:r>
              <a:rPr lang="en-US" sz="2400" dirty="0" smtClean="0"/>
              <a:t>at 1:00 pm via Zoom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/>
              <a:t>Sept. 30 </a:t>
            </a:r>
            <a:r>
              <a:rPr lang="en-US" sz="2400" dirty="0"/>
              <a:t>         Annual Recognition &amp; Club Advisor Expectations</a:t>
            </a:r>
          </a:p>
          <a:p>
            <a:endParaRPr lang="en-US" sz="2400" dirty="0" smtClean="0"/>
          </a:p>
          <a:p>
            <a:r>
              <a:rPr lang="en-US" sz="2400" b="1" dirty="0" smtClean="0"/>
              <a:t>March 25	     </a:t>
            </a:r>
            <a:r>
              <a:rPr lang="en-US" sz="2400" dirty="0" smtClean="0"/>
              <a:t>Club leader lists due-SAL Awards (tentative)</a:t>
            </a:r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400" b="1" dirty="0"/>
              <a:t>April 1 </a:t>
            </a:r>
            <a:r>
              <a:rPr lang="en-US" sz="2400" dirty="0" smtClean="0"/>
              <a:t>		     Fiscal </a:t>
            </a:r>
            <a:r>
              <a:rPr lang="en-US" sz="2400" dirty="0"/>
              <a:t>Year </a:t>
            </a:r>
            <a:r>
              <a:rPr lang="en-US" sz="2400" dirty="0" smtClean="0"/>
              <a:t>2023 </a:t>
            </a:r>
            <a:r>
              <a:rPr lang="en-US" sz="2400" dirty="0"/>
              <a:t>Club </a:t>
            </a:r>
            <a:r>
              <a:rPr lang="en-US" sz="2400" dirty="0" smtClean="0"/>
              <a:t>Funding Requests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May 1 </a:t>
            </a:r>
            <a:r>
              <a:rPr lang="en-US" sz="2400" dirty="0"/>
              <a:t>	</a:t>
            </a:r>
            <a:r>
              <a:rPr lang="en-US" sz="2400" dirty="0" smtClean="0"/>
              <a:t>	     Advisor End of year report Due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24773" y="785610"/>
            <a:ext cx="941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>
                <a:solidFill>
                  <a:srgbClr val="EF98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 YOUR CALENDARS! </a:t>
            </a:r>
            <a:endParaRPr lang="en-US" sz="4000" dirty="0">
              <a:solidFill>
                <a:srgbClr val="EF98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14" y="309093"/>
            <a:ext cx="10058400" cy="82296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CONTACTS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3013" y="1298355"/>
            <a:ext cx="3520966" cy="3918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Sheila Sylvander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26522"/>
                </a:solidFill>
              </a:rPr>
              <a:t>Student Affairs Division Coordinator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Christine Kelling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26522"/>
                </a:solidFill>
              </a:rPr>
              <a:t>Graduate Assistant, Student Life &amp; Career Development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Vacant Position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26522"/>
                </a:solidFill>
              </a:rPr>
              <a:t>Career Experience Coordinator</a:t>
            </a:r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pPr lvl="1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21" y="1071466"/>
            <a:ext cx="1528765" cy="1559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21" y="2710942"/>
            <a:ext cx="1575465" cy="1583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783" y="991273"/>
            <a:ext cx="1496660" cy="1594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1" y="4451497"/>
            <a:ext cx="1818597" cy="169080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107324" y="1298355"/>
            <a:ext cx="3520966" cy="39181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 smtClean="0"/>
              <a:t>Laura Otieno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 smtClean="0">
                <a:solidFill>
                  <a:srgbClr val="F26522"/>
                </a:solidFill>
              </a:rPr>
              <a:t>Student Life &amp; Health Coordinator (BPC)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1800" b="1" dirty="0" smtClean="0"/>
          </a:p>
          <a:p>
            <a:endParaRPr lang="en-US" sz="1800" b="1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 smtClean="0"/>
              <a:t>Jese Ledbetter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 smtClean="0">
                <a:solidFill>
                  <a:srgbClr val="F26522"/>
                </a:solidFill>
              </a:rPr>
              <a:t>Student Life &amp; Career Development Coordinator (EPC)</a:t>
            </a:r>
          </a:p>
          <a:p>
            <a:endParaRPr lang="en-US" sz="1800" b="1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1800" b="1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 smtClean="0"/>
              <a:t>Stephen Harper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 smtClean="0">
                <a:solidFill>
                  <a:srgbClr val="F26522"/>
                </a:solidFill>
              </a:rPr>
              <a:t>Director, Student Life &amp; Career Development</a:t>
            </a:r>
            <a:endParaRPr lang="en-US" sz="1800" b="1" dirty="0" smtClean="0"/>
          </a:p>
          <a:p>
            <a:endParaRPr lang="en-US" sz="1800" b="1" dirty="0" smtClean="0"/>
          </a:p>
          <a:p>
            <a:pPr lvl="1"/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50489" y="6386905"/>
            <a:ext cx="5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Visit </a:t>
            </a:r>
            <a:r>
              <a:rPr lang="en-US" sz="2000" b="1" dirty="0" smtClean="0">
                <a:hlinkClick r:id="rId7"/>
              </a:rPr>
              <a:t>website</a:t>
            </a:r>
            <a:r>
              <a:rPr lang="en-US" sz="2000" b="1" dirty="0" smtClean="0"/>
              <a:t> for zoom/in person hours!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39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219456" y="2907792"/>
            <a:ext cx="11247120" cy="4334256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800" b="1" u="sng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BPC Contact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Stephen.Harper@hennepintech.edu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28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 Contact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Jese.Ledbetter@hennepintech.edu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18" y="760095"/>
            <a:ext cx="7359396" cy="32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8221" y="69228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0134" y="267496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Club you advise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long you have been a club advisor</a:t>
            </a:r>
          </a:p>
        </p:txBody>
      </p:sp>
    </p:spTree>
    <p:extLst>
      <p:ext uri="{BB962C8B-B14F-4D97-AF65-F5344CB8AC3E}">
        <p14:creationId xmlns:p14="http://schemas.microsoft.com/office/powerpoint/2010/main" val="23540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60873" y="309516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CLUB INVOLVEMENT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73" y="2461013"/>
            <a:ext cx="74835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student persistence and graduation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Creates community and gives students a sense of belonging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Offers students leadership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5615" y="2625778"/>
            <a:ext cx="3705352" cy="27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53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ROLE AS AN ADVISOR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854" y="2257328"/>
            <a:ext cx="1005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</a:t>
            </a:r>
          </a:p>
          <a:p>
            <a:pPr lvl="1"/>
            <a:endParaRPr lang="en-US" sz="2400" b="1" dirty="0" smtClean="0">
              <a:solidFill>
                <a:srgbClr val="F26522"/>
              </a:solidFill>
            </a:endParaRPr>
          </a:p>
          <a:p>
            <a:r>
              <a:rPr lang="en-US" sz="2800" b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students with functions of the club</a:t>
            </a:r>
          </a:p>
          <a:p>
            <a:r>
              <a:rPr lang="en-US" sz="2800" b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0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3776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ROLE AS AN ADVISOR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1937174"/>
            <a:ext cx="106619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</a:t>
            </a:r>
            <a:r>
              <a:rPr lang="en-US" sz="2800" b="1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Club Advisors are also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 Reporters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are required to report sexual misconduct, relationship violence, stalking, or retaliation to the College.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 go through Student Life and Career development to the Vice President of Student Affairs</a:t>
            </a:r>
          </a:p>
          <a:p>
            <a:r>
              <a:rPr lang="en-US" sz="2800" b="1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of </a:t>
            </a:r>
            <a:r>
              <a:rPr lang="en-US" sz="2800" b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://cm.maxient.com/reportingform.php?HennepinTC&amp;layout_id=0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sz="24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7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Live 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2051304"/>
            <a:ext cx="9582912" cy="40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3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699" y="0"/>
            <a:ext cx="3316287" cy="16527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*Student Senate exempt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2084832"/>
            <a:ext cx="89976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Career and Technical student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Goal: Produce students who are workforce ready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Middle and High school students are more likely to attend post secondary institutions with active chapters.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 for students who are in the trades to participate in competitions</a:t>
            </a:r>
            <a:r>
              <a:rPr lang="en-US" sz="2400" i="1" dirty="0" smtClean="0">
                <a:solidFill>
                  <a:srgbClr val="F58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(list of competitions on the </a:t>
            </a:r>
            <a:r>
              <a:rPr lang="en-US" sz="2400" i="1" dirty="0" err="1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SkillsUSA</a:t>
            </a:r>
            <a:r>
              <a:rPr lang="en-US" sz="2400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website)</a:t>
            </a:r>
          </a:p>
          <a:p>
            <a:endParaRPr lang="en-US" sz="2400" i="1" dirty="0" smtClean="0">
              <a:solidFill>
                <a:srgbClr val="F588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7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REQUIREMENTS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6600"/>
            <a:ext cx="10058400" cy="2507325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Involvement in Campus activities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public service project each year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(webinars, documentaries)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Student Senate meetings or send a report to the Student Senate Secretary to be shared at meetings </a:t>
            </a:r>
            <a:endParaRPr lang="en-US" sz="2400" b="1" u="sng" dirty="0" smtClean="0">
              <a:solidFill>
                <a:srgbClr val="F26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meetings during the year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Keep record of minutes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required paperwork for travel at the beginning of each semester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all College and Club policies and procedures </a:t>
            </a:r>
          </a:p>
        </p:txBody>
      </p:sp>
    </p:spTree>
    <p:extLst>
      <p:ext uri="{BB962C8B-B14F-4D97-AF65-F5344CB8AC3E}">
        <p14:creationId xmlns:p14="http://schemas.microsoft.com/office/powerpoint/2010/main" val="27114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16330</TotalTime>
  <Words>1130</Words>
  <Application>Microsoft Office PowerPoint</Application>
  <PresentationFormat>Widescreen</PresentationFormat>
  <Paragraphs>232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Retrospect</vt:lpstr>
      <vt:lpstr>STUDENT CLUB ADVISOR TRAINING </vt:lpstr>
      <vt:lpstr>AGENDA</vt:lpstr>
      <vt:lpstr>PowerPoint Presentation</vt:lpstr>
      <vt:lpstr>PowerPoint Presentation</vt:lpstr>
      <vt:lpstr>YOUR ROLE AS AN ADVISOR</vt:lpstr>
      <vt:lpstr>YOUR ROLE AS AN ADVISOR</vt:lpstr>
      <vt:lpstr>Learn To Live </vt:lpstr>
      <vt:lpstr>PowerPoint Presentation</vt:lpstr>
      <vt:lpstr>CLUB REQUIREMENTS</vt:lpstr>
      <vt:lpstr>PURCHASING PROCEDURES</vt:lpstr>
      <vt:lpstr>MINUTES AND AGENDAS</vt:lpstr>
      <vt:lpstr>STUDENT TRAVEL UPDATE</vt:lpstr>
      <vt:lpstr>FUNDRAISING/BUDGETS</vt:lpstr>
      <vt:lpstr>PowerPoint Presentation</vt:lpstr>
      <vt:lpstr>RECRUITING NEW MEMBERS </vt:lpstr>
      <vt:lpstr>Staying Connected </vt:lpstr>
      <vt:lpstr>STAY CURRENT!</vt:lpstr>
      <vt:lpstr>TIPS FROM CLUB ADVISORS</vt:lpstr>
      <vt:lpstr>MEETINGS TO KNOW ABOUT</vt:lpstr>
      <vt:lpstr>PowerPoint Presentation</vt:lpstr>
      <vt:lpstr>IMPORTANT CONTACTS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FY17 Advertising Campiagn prepared 10/21/2017</dc:title>
  <dc:creator>Jared Laabs</dc:creator>
  <cp:lastModifiedBy>Stephen Harper</cp:lastModifiedBy>
  <cp:revision>147</cp:revision>
  <cp:lastPrinted>2019-08-23T16:15:52Z</cp:lastPrinted>
  <dcterms:created xsi:type="dcterms:W3CDTF">2016-10-21T15:06:51Z</dcterms:created>
  <dcterms:modified xsi:type="dcterms:W3CDTF">2021-08-20T19:28:47Z</dcterms:modified>
</cp:coreProperties>
</file>